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29"/>
  </p:notesMasterIdLst>
  <p:sldIdLst>
    <p:sldId id="258" r:id="rId2"/>
    <p:sldId id="629" r:id="rId3"/>
    <p:sldId id="630" r:id="rId4"/>
    <p:sldId id="528" r:id="rId5"/>
    <p:sldId id="601" r:id="rId6"/>
    <p:sldId id="602" r:id="rId7"/>
    <p:sldId id="603" r:id="rId8"/>
    <p:sldId id="627" r:id="rId9"/>
    <p:sldId id="604" r:id="rId10"/>
    <p:sldId id="610" r:id="rId11"/>
    <p:sldId id="613" r:id="rId12"/>
    <p:sldId id="617" r:id="rId13"/>
    <p:sldId id="618" r:id="rId14"/>
    <p:sldId id="619" r:id="rId15"/>
    <p:sldId id="620" r:id="rId16"/>
    <p:sldId id="621" r:id="rId17"/>
    <p:sldId id="611" r:id="rId18"/>
    <p:sldId id="612" r:id="rId19"/>
    <p:sldId id="616" r:id="rId20"/>
    <p:sldId id="615" r:id="rId21"/>
    <p:sldId id="605" r:id="rId22"/>
    <p:sldId id="622" r:id="rId23"/>
    <p:sldId id="624" r:id="rId24"/>
    <p:sldId id="626" r:id="rId25"/>
    <p:sldId id="628" r:id="rId26"/>
    <p:sldId id="625" r:id="rId27"/>
    <p:sldId id="257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660"/>
  </p:normalViewPr>
  <p:slideViewPr>
    <p:cSldViewPr>
      <p:cViewPr varScale="1">
        <p:scale>
          <a:sx n="108" d="100"/>
          <a:sy n="108" d="100"/>
        </p:scale>
        <p:origin x="80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3DD06-80E0-4FE6-81F6-66C068209E61}" type="datetimeFigureOut">
              <a:rPr lang="zh-CN" altLang="en-US" smtClean="0"/>
              <a:pPr/>
              <a:t>2018/3/31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9F713-E591-4BAA-98DC-A77FB579BE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4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3126" y="428604"/>
            <a:ext cx="8229600" cy="8572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1538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spark.apache.org/docs/latest/configuration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idu.com/s?wd=%E8%8B%8F%E8%BD%BC&amp;rsv_idx=2&amp;tn=baiduhome_pg&amp;usm=2&amp;ie=utf-8&amp;rsv_cq=%E5%8F%AA%E7%BC%98%E8%BA%AB%E5%9C%A8%E6%AD%A4%E5%B1%B1%E4%B8%AD&amp;rsv_dl=0_left_exactqa_detail_28239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67544" y="2132856"/>
            <a:ext cx="8136904" cy="1851025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SPARK</a:t>
            </a:r>
            <a:r>
              <a:rPr lang="zh-CN" altLang="en-US" sz="80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基础解析</a:t>
            </a:r>
            <a:endParaRPr lang="zh-CN" altLang="zh-CN" sz="8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508518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讲师：武玉飞   </a:t>
            </a:r>
            <a:endParaRPr lang="en-US" altLang="zh-CN" sz="4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328592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四、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 Shell </a:t>
            </a:r>
            <a:r>
              <a:rPr lang="en-US" altLang="zh-CN" b="1" dirty="0" err="1">
                <a:latin typeface="+mn-lt"/>
                <a:ea typeface="宋体" pitchFamily="2" charset="-122"/>
                <a:cs typeface="Times New Roman" pitchFamily="18" charset="0"/>
              </a:rPr>
              <a:t>WordCount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01858" y="1260682"/>
            <a:ext cx="656592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~/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hadoop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/hadoop-2.7.3/bin/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hdfs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dfs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-put ./RELEASE /</a:t>
            </a:r>
            <a:endParaRPr lang="zh-CN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331640" y="1839360"/>
            <a:ext cx="4608512" cy="8932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59632" y="2889786"/>
            <a:ext cx="77624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sc.textFile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hdfs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://master01:9000/RELEASE").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flatMap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(_.split(" "))</a:t>
            </a:r>
            <a:endParaRPr lang="zh-CN" altLang="zh-CN" spc="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.map((_,1)).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reduceByKey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(_+_).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saveAsTextFile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hdfs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://master01:9000/out")</a:t>
            </a:r>
            <a:endParaRPr lang="zh-CN" altLang="en-US" spc="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333267" y="3884784"/>
            <a:ext cx="5579745" cy="17894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37744" y="5857719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hdfs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dfs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-cat hdfs://master01:9000/out/p*</a:t>
            </a:r>
            <a:endParaRPr lang="zh-CN" altLang="en-US" dirty="0"/>
          </a:p>
        </p:txBody>
      </p:sp>
      <p:sp>
        <p:nvSpPr>
          <p:cNvPr id="10" name="十边形 9"/>
          <p:cNvSpPr/>
          <p:nvPr/>
        </p:nvSpPr>
        <p:spPr>
          <a:xfrm>
            <a:off x="467544" y="1514597"/>
            <a:ext cx="648072" cy="61825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11" name="十边形 10"/>
          <p:cNvSpPr/>
          <p:nvPr/>
        </p:nvSpPr>
        <p:spPr>
          <a:xfrm>
            <a:off x="467544" y="3140968"/>
            <a:ext cx="648072" cy="61825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12" name="十边形 11"/>
          <p:cNvSpPr/>
          <p:nvPr/>
        </p:nvSpPr>
        <p:spPr>
          <a:xfrm>
            <a:off x="467544" y="5733256"/>
            <a:ext cx="648072" cy="618259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55576" y="2276872"/>
            <a:ext cx="0" cy="7200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67741" y="3861048"/>
            <a:ext cx="0" cy="18131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1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四、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 Shell </a:t>
            </a:r>
            <a:r>
              <a:rPr lang="en-US" altLang="zh-CN" b="1" dirty="0" err="1">
                <a:latin typeface="+mn-lt"/>
                <a:ea typeface="宋体" pitchFamily="2" charset="-122"/>
                <a:cs typeface="Times New Roman" pitchFamily="18" charset="0"/>
              </a:rPr>
              <a:t>WordCount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Picture 25" descr="../../../../../../Desktop/20160917172951_49622.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3" r="7227" b="10870"/>
          <a:stretch/>
        </p:blipFill>
        <p:spPr bwMode="auto">
          <a:xfrm>
            <a:off x="467544" y="1700808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57213" y="1241334"/>
            <a:ext cx="90730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sc.textFile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(“xx").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flatMap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(_.split(" ")).map((_,1)).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reduceByKey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(_+_).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saveAsTextFile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(“xx")</a:t>
            </a:r>
            <a:endParaRPr lang="zh-CN" altLang="en-US" spc="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082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五、怎么看运行日志？</a:t>
            </a:r>
          </a:p>
        </p:txBody>
      </p:sp>
      <p:sp>
        <p:nvSpPr>
          <p:cNvPr id="7" name="矩形 6"/>
          <p:cNvSpPr/>
          <p:nvPr/>
        </p:nvSpPr>
        <p:spPr>
          <a:xfrm>
            <a:off x="323528" y="1412776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Running Shell</a:t>
            </a:r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8873" y="3329812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配置</a:t>
            </a:r>
            <a:r>
              <a:rPr lang="en-US" altLang="zh-CN" b="1" dirty="0" err="1">
                <a:ea typeface="宋体" pitchFamily="2" charset="-122"/>
                <a:cs typeface="Times New Roman" pitchFamily="18" charset="0"/>
              </a:rPr>
              <a:t>HistoryServer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73" y="1926124"/>
            <a:ext cx="8712968" cy="1265435"/>
          </a:xfrm>
          <a:prstGeom prst="rect">
            <a:avLst/>
          </a:prstGeom>
        </p:spPr>
      </p:pic>
      <p:pic>
        <p:nvPicPr>
          <p:cNvPr id="12" name="Picture 32"/>
          <p:cNvPicPr/>
          <p:nvPr/>
        </p:nvPicPr>
        <p:blipFill>
          <a:blip r:embed="rId3"/>
          <a:stretch>
            <a:fillRect/>
          </a:stretch>
        </p:blipFill>
        <p:spPr>
          <a:xfrm>
            <a:off x="479626" y="5373216"/>
            <a:ext cx="7188718" cy="12241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89040"/>
            <a:ext cx="7632848" cy="15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3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六、再次运行</a:t>
            </a:r>
            <a:r>
              <a:rPr lang="en-US" altLang="zh-CN" b="1" dirty="0" err="1">
                <a:latin typeface="+mn-lt"/>
                <a:ea typeface="宋体" pitchFamily="2" charset="-122"/>
                <a:cs typeface="Times New Roman" pitchFamily="18" charset="0"/>
              </a:rPr>
              <a:t>WordCount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6" y="3645024"/>
            <a:ext cx="8464938" cy="23042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44824"/>
            <a:ext cx="8496944" cy="7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七、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HA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怎么配置？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7848872" cy="20882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9512" y="3717032"/>
            <a:ext cx="8424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master01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节点上修改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spark-env.sh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配置文件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将配置文件同步到所有节点。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master01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上执行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sbin/start-all.sh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脚本，启动集群并启动第一个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节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点，然后在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master02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上执行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sbin/start-master.sh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启动第二个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节点。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4.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程序中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集群的访问地址需要改成：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</a:t>
            </a:r>
            <a:r>
              <a:rPr lang="en-US" altLang="zh-CN" spc="5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spark://master01:port1,master02:port2</a:t>
            </a:r>
            <a:endParaRPr lang="zh-CN" altLang="zh-CN" spc="5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1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八、再次运行</a:t>
            </a:r>
            <a:r>
              <a:rPr lang="en-US" altLang="zh-CN" b="1" dirty="0" err="1">
                <a:latin typeface="+mn-lt"/>
                <a:ea typeface="宋体" pitchFamily="2" charset="-122"/>
                <a:cs typeface="Times New Roman" pitchFamily="18" charset="0"/>
              </a:rPr>
              <a:t>WordCount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9" y="1340769"/>
            <a:ext cx="4896544" cy="26642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606427"/>
            <a:ext cx="4654107" cy="281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342143"/>
            <a:ext cx="4741991" cy="28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764704"/>
            <a:ext cx="6048672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九、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IDEA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怎么编写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应用程序</a:t>
            </a:r>
          </a:p>
        </p:txBody>
      </p:sp>
      <p:sp>
        <p:nvSpPr>
          <p:cNvPr id="2" name="矩形 1"/>
          <p:cNvSpPr/>
          <p:nvPr/>
        </p:nvSpPr>
        <p:spPr>
          <a:xfrm>
            <a:off x="323528" y="1484784"/>
            <a:ext cx="305083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Maven</a:t>
            </a:r>
            <a:r>
              <a:rPr lang="zh-CN" altLang="en-US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如何开发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Scala</a:t>
            </a:r>
            <a:r>
              <a:rPr lang="zh-CN" altLang="en-US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程序？</a:t>
            </a:r>
            <a:endParaRPr lang="en-US" altLang="zh-CN" kern="100" spc="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kern="100" spc="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如何搭建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Maven</a:t>
            </a:r>
            <a:r>
              <a:rPr lang="zh-CN" altLang="en-US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父子项目？</a:t>
            </a:r>
            <a:endParaRPr lang="en-US" altLang="zh-CN" kern="100" spc="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kern="100" spc="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kern="100" spc="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95536" y="2962112"/>
            <a:ext cx="8436925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main(args: Array[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20999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SparkConf()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并设置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名称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SparkConf().setMaster(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"local[*]"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).setAppName(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"WordCount"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SparkContext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，该对象是提交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spark App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的入口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 =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SparkContext(conf)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RDD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并执行相应的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transformation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action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sc.textFile(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"hdfs://README"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).flatMap(_.split(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)).map((_,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)).reduceByKey(_+_,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).sortBy(_._2,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停止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，结束该任务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result.collect().foreach(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println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.info(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"complete!"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sc.stop()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0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IDEA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环境打包应用</a:t>
            </a:r>
          </a:p>
        </p:txBody>
      </p:sp>
      <p:sp>
        <p:nvSpPr>
          <p:cNvPr id="5" name="矩形 4"/>
          <p:cNvSpPr/>
          <p:nvPr/>
        </p:nvSpPr>
        <p:spPr>
          <a:xfrm>
            <a:off x="251520" y="1412776"/>
            <a:ext cx="5040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&lt;</a:t>
            </a:r>
            <a:r>
              <a:rPr lang="en-US" altLang="zh-CN" sz="140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dependency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&lt;</a:t>
            </a:r>
            <a:r>
              <a:rPr lang="en-US" altLang="zh-CN" sz="1400" b="1" dirty="0" err="1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groupId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r>
              <a:rPr lang="en-US" altLang="zh-CN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org.apache.spark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&lt;/</a:t>
            </a:r>
            <a:r>
              <a:rPr lang="en-US" altLang="zh-CN" sz="1400" b="1" dirty="0" err="1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groupId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&lt;</a:t>
            </a:r>
            <a:r>
              <a:rPr lang="en-US" altLang="zh-CN" sz="1400" b="1" dirty="0" err="1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artifactId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&gt;spark-core_2.11&lt;/</a:t>
            </a:r>
            <a:r>
              <a:rPr lang="en-US" altLang="zh-CN" sz="1400" b="1" dirty="0" err="1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artifactId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&lt;</a:t>
            </a:r>
            <a:r>
              <a:rPr lang="en-US" altLang="zh-CN" sz="140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version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&gt;${</a:t>
            </a:r>
            <a:r>
              <a:rPr lang="en-US" altLang="zh-CN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spark.version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}&lt;/</a:t>
            </a:r>
            <a:r>
              <a:rPr lang="en-US" altLang="zh-CN" sz="140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version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&lt;</a:t>
            </a:r>
            <a:r>
              <a:rPr lang="en-US" altLang="zh-CN" sz="140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scope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&gt;provided&lt;/</a:t>
            </a:r>
            <a:r>
              <a:rPr lang="en-US" altLang="zh-CN" sz="140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scope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b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&lt;/</a:t>
            </a:r>
            <a:r>
              <a:rPr lang="en-US" altLang="zh-CN" sz="1400" b="1" dirty="0">
                <a:solidFill>
                  <a:srgbClr val="00008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dependency</a:t>
            </a:r>
            <a:r>
              <a:rPr lang="en-US" altLang="zh-CN" sz="1400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&gt;</a:t>
            </a:r>
            <a:endParaRPr lang="zh-CN" altLang="en-US" sz="1400" dirty="0"/>
          </a:p>
        </p:txBody>
      </p:sp>
      <p:pic>
        <p:nvPicPr>
          <p:cNvPr id="8" name="Picture 43"/>
          <p:cNvPicPr/>
          <p:nvPr/>
        </p:nvPicPr>
        <p:blipFill>
          <a:blip r:embed="rId2"/>
          <a:stretch>
            <a:fillRect/>
          </a:stretch>
        </p:blipFill>
        <p:spPr>
          <a:xfrm>
            <a:off x="5004048" y="1268760"/>
            <a:ext cx="4005586" cy="19442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7504" y="3212976"/>
            <a:ext cx="8640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/home/</a:t>
            </a:r>
            <a:r>
              <a:rPr lang="en-US" altLang="zh-CN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bigdata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hadoop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/spark-2.1.1-bin-hadoop2.7/bin/spark-submit\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--class </a:t>
            </a:r>
            <a:r>
              <a:rPr lang="en-US" altLang="zh-CN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com.atguigu.spark.WordCount</a:t>
            </a: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\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--master spark://master01:7077\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--executor-memory 1G \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--total-executor-cores 2 \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wordcount-jar-with-dependencies.jar\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hdfs://master01:9000/RELEASE\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hdfs://master01:9000/out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1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十一、提交应用程序概述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5536" y="155679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53405"/>
              </p:ext>
            </p:extLst>
          </p:nvPr>
        </p:nvGraphicFramePr>
        <p:xfrm>
          <a:off x="3347864" y="4077072"/>
          <a:ext cx="5581015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2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8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local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本地以一个</a:t>
                      </a:r>
                      <a:r>
                        <a:rPr lang="en-US" sz="1200">
                          <a:effectLst/>
                        </a:rPr>
                        <a:t>worker</a:t>
                      </a:r>
                      <a:r>
                        <a:rPr lang="zh-CN" sz="1200">
                          <a:effectLst/>
                        </a:rPr>
                        <a:t>线程运行</a:t>
                      </a:r>
                      <a:r>
                        <a:rPr lang="en-US" sz="1200">
                          <a:effectLst/>
                        </a:rPr>
                        <a:t>(</a:t>
                      </a:r>
                      <a:r>
                        <a:rPr lang="zh-CN" sz="1200">
                          <a:effectLst/>
                        </a:rPr>
                        <a:t>例如非并行的情况</a:t>
                      </a:r>
                      <a:r>
                        <a:rPr lang="en-US" sz="1200">
                          <a:effectLst/>
                        </a:rPr>
                        <a:t>).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local[K]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本地以</a:t>
                      </a:r>
                      <a:r>
                        <a:rPr lang="en-US" sz="1200">
                          <a:effectLst/>
                        </a:rPr>
                        <a:t>K worker </a:t>
                      </a:r>
                      <a:r>
                        <a:rPr lang="zh-CN" sz="1200">
                          <a:effectLst/>
                        </a:rPr>
                        <a:t>线程</a:t>
                      </a:r>
                      <a:r>
                        <a:rPr lang="en-US" sz="1200">
                          <a:effectLst/>
                        </a:rPr>
                        <a:t> (</a:t>
                      </a:r>
                      <a:r>
                        <a:rPr lang="zh-CN" sz="1200">
                          <a:effectLst/>
                        </a:rPr>
                        <a:t>理想情况下</a:t>
                      </a:r>
                      <a:r>
                        <a:rPr lang="en-US" sz="1200">
                          <a:effectLst/>
                        </a:rPr>
                        <a:t>, K</a:t>
                      </a:r>
                      <a:r>
                        <a:rPr lang="zh-CN" sz="1200">
                          <a:effectLst/>
                        </a:rPr>
                        <a:t>设置为你机器的</a:t>
                      </a:r>
                      <a:r>
                        <a:rPr lang="en-US" sz="1200">
                          <a:effectLst/>
                        </a:rPr>
                        <a:t>CPU</a:t>
                      </a:r>
                      <a:r>
                        <a:rPr lang="zh-CN" sz="1200">
                          <a:effectLst/>
                        </a:rPr>
                        <a:t>核数</a:t>
                      </a:r>
                      <a:r>
                        <a:rPr lang="en-US" sz="1200">
                          <a:effectLst/>
                        </a:rPr>
                        <a:t>).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local[*]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本地以本机同样核数的线程运行</a:t>
                      </a:r>
                      <a:r>
                        <a:rPr lang="en-US" sz="1200">
                          <a:effectLst/>
                        </a:rPr>
                        <a:t>.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spark://HOST:PORT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连接到指定的</a:t>
                      </a:r>
                      <a:r>
                        <a:rPr lang="en-US" sz="1200">
                          <a:effectLst/>
                        </a:rPr>
                        <a:t>Spark standalone cluster master. </a:t>
                      </a:r>
                      <a:r>
                        <a:rPr lang="zh-CN" sz="1200">
                          <a:effectLst/>
                        </a:rPr>
                        <a:t>端口是你的</a:t>
                      </a:r>
                      <a:r>
                        <a:rPr lang="en-US" sz="1200">
                          <a:effectLst/>
                        </a:rPr>
                        <a:t>master</a:t>
                      </a:r>
                      <a:r>
                        <a:rPr lang="zh-CN" sz="1200">
                          <a:effectLst/>
                        </a:rPr>
                        <a:t>集群配置的端口，缺省值为</a:t>
                      </a:r>
                      <a:r>
                        <a:rPr lang="en-US" sz="1200">
                          <a:effectLst/>
                        </a:rPr>
                        <a:t>7077.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mesos://HOST:PORT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连接到指定的</a:t>
                      </a:r>
                      <a:r>
                        <a:rPr lang="en-US" sz="1200">
                          <a:effectLst/>
                        </a:rPr>
                        <a:t>Mesos </a:t>
                      </a:r>
                      <a:r>
                        <a:rPr lang="zh-CN" sz="1200">
                          <a:effectLst/>
                        </a:rPr>
                        <a:t>集群</a:t>
                      </a:r>
                      <a:r>
                        <a:rPr lang="en-US" sz="1200">
                          <a:effectLst/>
                        </a:rPr>
                        <a:t>. Port</a:t>
                      </a:r>
                      <a:r>
                        <a:rPr lang="zh-CN" sz="1200">
                          <a:effectLst/>
                        </a:rPr>
                        <a:t>是你配置的</a:t>
                      </a:r>
                      <a:r>
                        <a:rPr lang="en-US" sz="1200">
                          <a:effectLst/>
                        </a:rPr>
                        <a:t>mesos</a:t>
                      </a:r>
                      <a:r>
                        <a:rPr lang="zh-CN" sz="1200">
                          <a:effectLst/>
                        </a:rPr>
                        <a:t>端口， 缺省是</a:t>
                      </a:r>
                      <a:r>
                        <a:rPr lang="en-US" sz="1200">
                          <a:effectLst/>
                        </a:rPr>
                        <a:t>5050. </a:t>
                      </a:r>
                      <a:r>
                        <a:rPr lang="zh-CN" sz="1200">
                          <a:effectLst/>
                        </a:rPr>
                        <a:t>或者如果</a:t>
                      </a:r>
                      <a:r>
                        <a:rPr lang="en-US" sz="1200">
                          <a:effectLst/>
                        </a:rPr>
                        <a:t>Mesos</a:t>
                      </a:r>
                      <a:r>
                        <a:rPr lang="zh-CN" sz="1200">
                          <a:effectLst/>
                        </a:rPr>
                        <a:t>使用</a:t>
                      </a:r>
                      <a:r>
                        <a:rPr lang="en-US" sz="1200">
                          <a:effectLst/>
                        </a:rPr>
                        <a:t>ZOoKeeper,</a:t>
                      </a:r>
                      <a:r>
                        <a:rPr lang="zh-CN" sz="1200">
                          <a:effectLst/>
                        </a:rPr>
                        <a:t>格式为</a:t>
                      </a:r>
                      <a:r>
                        <a:rPr lang="en-US" sz="1200">
                          <a:effectLst/>
                        </a:rPr>
                        <a:t> mesos://zk://....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yarn-client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以</a:t>
                      </a:r>
                      <a:r>
                        <a:rPr lang="en-US" sz="1200">
                          <a:effectLst/>
                        </a:rPr>
                        <a:t>client</a:t>
                      </a:r>
                      <a:r>
                        <a:rPr lang="zh-CN" sz="1200">
                          <a:effectLst/>
                        </a:rPr>
                        <a:t>模式连接到</a:t>
                      </a:r>
                      <a:r>
                        <a:rPr lang="en-US" sz="1200">
                          <a:effectLst/>
                        </a:rPr>
                        <a:t>YARN cluster. </a:t>
                      </a:r>
                      <a:r>
                        <a:rPr lang="zh-CN" sz="1200">
                          <a:effectLst/>
                        </a:rPr>
                        <a:t>集群的位置基于</a:t>
                      </a:r>
                      <a:r>
                        <a:rPr lang="en-US" sz="1200">
                          <a:effectLst/>
                        </a:rPr>
                        <a:t>HADOOP_CONF_DIR </a:t>
                      </a:r>
                      <a:r>
                        <a:rPr lang="zh-CN" sz="1200">
                          <a:effectLst/>
                        </a:rPr>
                        <a:t>变量找到</a:t>
                      </a:r>
                      <a:r>
                        <a:rPr lang="en-US" sz="1200">
                          <a:effectLst/>
                        </a:rPr>
                        <a:t>.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yarn-cluster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以</a:t>
                      </a:r>
                      <a:r>
                        <a:rPr lang="en-US" sz="1200" dirty="0">
                          <a:effectLst/>
                        </a:rPr>
                        <a:t>cluster</a:t>
                      </a:r>
                      <a:r>
                        <a:rPr lang="zh-CN" sz="1200" dirty="0">
                          <a:effectLst/>
                        </a:rPr>
                        <a:t>模式连接到</a:t>
                      </a:r>
                      <a:r>
                        <a:rPr lang="en-US" sz="1200" dirty="0">
                          <a:effectLst/>
                        </a:rPr>
                        <a:t>YARN cluster. </a:t>
                      </a:r>
                      <a:r>
                        <a:rPr lang="zh-CN" sz="1200" dirty="0">
                          <a:effectLst/>
                        </a:rPr>
                        <a:t>集群的位置基于</a:t>
                      </a:r>
                      <a:r>
                        <a:rPr lang="en-US" sz="1200" dirty="0">
                          <a:effectLst/>
                        </a:rPr>
                        <a:t>HADOOP_CONF_DIR </a:t>
                      </a:r>
                      <a:r>
                        <a:rPr lang="zh-CN" sz="1200" dirty="0">
                          <a:effectLst/>
                        </a:rPr>
                        <a:t>变量找到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zh-CN" sz="12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69776" y="1197719"/>
            <a:ext cx="4572000" cy="29084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--class: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你的应用的启动类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如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100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org.apache.spark.examples.SparkPi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zh-CN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--master: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集群的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master URL (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如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spark://23.195.26.187:7077)</a:t>
            </a:r>
            <a:endParaRPr lang="zh-CN" altLang="zh-CN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--deploy-mode: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是否发布你的驱动到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(cluster)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或者作为一个本地客户端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(client) (default: client)*</a:t>
            </a:r>
            <a:endParaRPr lang="zh-CN" altLang="zh-CN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</a:t>
            </a:r>
            <a:r>
              <a:rPr lang="en-US" altLang="zh-CN" sz="1100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conf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任意的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配置属性， 格式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key=value.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如果值包含空格，可以加引号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“key=value”. </a:t>
            </a:r>
            <a:r>
              <a:rPr lang="en-US" altLang="zh-CN" sz="1100" kern="100" spc="50" dirty="0" err="1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缺省的</a:t>
            </a:r>
            <a:r>
              <a:rPr lang="en-US" altLang="zh-CN" sz="1100" kern="100" spc="50" dirty="0" err="1">
                <a:latin typeface="Times New Roman" panose="02020603050405020304" pitchFamily="18" charset="0"/>
                <a:ea typeface="宋体" panose="02010600030101010101" pitchFamily="2" charset="-122"/>
                <a:hlinkClick r:id="rId2"/>
              </a:rPr>
              <a:t>Spark</a:t>
            </a:r>
            <a:r>
              <a:rPr lang="en-US" altLang="zh-CN" sz="1100" kern="100" spc="50" dirty="0" err="1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配置</a:t>
            </a:r>
            <a:endParaRPr lang="zh-CN" altLang="zh-CN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application-jar: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打包好的应用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jar,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包含依赖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这个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在集群中全局可见。 比如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hdfs://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共享存储系统， 如果是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file:// path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， 那么所有的节点的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path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都包含同样的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jar.</a:t>
            </a:r>
            <a:endParaRPr lang="zh-CN" altLang="zh-CN" sz="1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application-arguments: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传给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main()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方法的参数</a:t>
            </a:r>
            <a:endParaRPr lang="zh-CN" altLang="zh-CN" sz="1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41776" y="1372560"/>
            <a:ext cx="3834680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./bin/spark-submit \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--class &lt;main-class&gt;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--master &lt;master-</a:t>
            </a:r>
            <a:r>
              <a:rPr lang="en-US" altLang="zh-CN" sz="1400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r>
              <a:rPr lang="en-US" altLang="zh-CN" sz="14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&gt; \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--deploy-mode &lt;deploy-mode&gt; \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--</a:t>
            </a:r>
            <a:r>
              <a:rPr lang="en-US" altLang="zh-CN" sz="1400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conf</a:t>
            </a:r>
            <a:r>
              <a:rPr lang="en-US" altLang="zh-CN" sz="14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&lt;key&gt;=&lt;value&gt; \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... # other options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&lt;application-jar&gt; \</a:t>
            </a:r>
            <a:endParaRPr lang="zh-CN" altLang="zh-CN" sz="1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4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[application-arguments]</a:t>
            </a:r>
            <a:endParaRPr lang="zh-CN" altLang="en-US" sz="1400" dirty="0"/>
          </a:p>
        </p:txBody>
      </p:sp>
      <p:pic>
        <p:nvPicPr>
          <p:cNvPr id="13" name="Picture 24"/>
          <p:cNvPicPr/>
          <p:nvPr/>
        </p:nvPicPr>
        <p:blipFill rotWithShape="1">
          <a:blip r:embed="rId3"/>
          <a:srcRect b="45795"/>
          <a:stretch/>
        </p:blipFill>
        <p:spPr>
          <a:xfrm>
            <a:off x="346371" y="4077073"/>
            <a:ext cx="292489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十一、提交应用程序概述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7991872" cy="37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339752" y="2302573"/>
            <a:ext cx="4680520" cy="1851025"/>
          </a:xfrm>
        </p:spPr>
        <p:txBody>
          <a:bodyPr>
            <a:normAutofit/>
          </a:bodyPr>
          <a:lstStyle/>
          <a:p>
            <a:r>
              <a:rPr lang="zh-CN" altLang="en-US" sz="8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题西林壁</a:t>
            </a:r>
            <a:endParaRPr lang="zh-CN" altLang="zh-CN" sz="8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508518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讲师：武玉飞   </a:t>
            </a:r>
            <a:endParaRPr lang="en-US" altLang="zh-CN" sz="4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00192" y="21523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作者：</a:t>
            </a:r>
            <a:r>
              <a:rPr lang="zh-CN" altLang="en-US" dirty="0">
                <a:hlinkClick r:id="rId2"/>
              </a:rPr>
              <a:t>苏轼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2852936"/>
            <a:ext cx="83529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横看成岭侧成峰，远近高低各不同。</a:t>
            </a:r>
            <a:endParaRPr lang="en-US" altLang="zh-CN" sz="40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br>
              <a:rPr lang="zh-CN" altLang="en-US" sz="4000" b="1" dirty="0"/>
            </a:br>
            <a:r>
              <a:rPr lang="zh-CN" altLang="en-US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不识庐山真面目，只缘身在此山中。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5185E-6 L -0.004 -0.26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76064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十二、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IDEA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本地调试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【local】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1412776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IDEA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Debug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</a:t>
            </a:r>
            <a:endParaRPr lang="zh-CN" altLang="en-US" sz="7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82108"/>
            <a:ext cx="6912768" cy="462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十三、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IDEA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远程调试</a:t>
            </a:r>
          </a:p>
        </p:txBody>
      </p:sp>
      <p:sp>
        <p:nvSpPr>
          <p:cNvPr id="10" name="矩形 9"/>
          <p:cNvSpPr/>
          <p:nvPr/>
        </p:nvSpPr>
        <p:spPr>
          <a:xfrm>
            <a:off x="395536" y="1340768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IDEA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driver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</a:t>
            </a:r>
            <a:endParaRPr lang="zh-CN" altLang="en-US" sz="700" dirty="0"/>
          </a:p>
        </p:txBody>
      </p:sp>
      <p:sp>
        <p:nvSpPr>
          <p:cNvPr id="13" name="矩形 12"/>
          <p:cNvSpPr/>
          <p:nvPr/>
        </p:nvSpPr>
        <p:spPr>
          <a:xfrm>
            <a:off x="6516216" y="1844824"/>
            <a:ext cx="1872208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Spark</a:t>
            </a:r>
          </a:p>
          <a:p>
            <a:pPr algn="ctr"/>
            <a:r>
              <a:rPr lang="en-US" altLang="zh-CN" sz="3200" dirty="0"/>
              <a:t>Cluster</a:t>
            </a:r>
            <a:endParaRPr lang="zh-CN" altLang="en-US" sz="3200" dirty="0"/>
          </a:p>
        </p:txBody>
      </p:sp>
      <p:sp>
        <p:nvSpPr>
          <p:cNvPr id="14" name="矩形 13"/>
          <p:cNvSpPr/>
          <p:nvPr/>
        </p:nvSpPr>
        <p:spPr>
          <a:xfrm>
            <a:off x="6516925" y="4437112"/>
            <a:ext cx="1944216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IDEA</a:t>
            </a:r>
          </a:p>
          <a:p>
            <a:pPr algn="ctr"/>
            <a:r>
              <a:rPr lang="en-US" altLang="zh-CN" sz="3600" dirty="0"/>
              <a:t>(Driver)</a:t>
            </a:r>
            <a:endParaRPr lang="zh-CN" altLang="en-US" sz="3600" dirty="0"/>
          </a:p>
        </p:txBody>
      </p:sp>
      <p:sp>
        <p:nvSpPr>
          <p:cNvPr id="15" name="上箭头 14"/>
          <p:cNvSpPr/>
          <p:nvPr/>
        </p:nvSpPr>
        <p:spPr>
          <a:xfrm>
            <a:off x="7092280" y="3284984"/>
            <a:ext cx="720080" cy="10081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988840"/>
            <a:ext cx="5579745" cy="198564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4251661"/>
            <a:ext cx="5579745" cy="17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472608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十四、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基于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Yarn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的安装</a:t>
            </a:r>
          </a:p>
        </p:txBody>
      </p:sp>
      <p:pic>
        <p:nvPicPr>
          <p:cNvPr id="3074" name="Picture 2" descr="https://timgsa.baidu.com/timg?image&amp;quality=80&amp;size=b9999_10000&amp;sec=1511503408174&amp;di=fabc7abab52011c38f7b9234784c5111&amp;imgtype=jpg&amp;src=http%3A%2F%2Fimg3.imgtn.bdimg.com%2Fit%2Fu%3D3164438773%2C652222125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496944" cy="484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8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472608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十四、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Yarn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与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Standalone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对比</a:t>
            </a:r>
          </a:p>
        </p:txBody>
      </p:sp>
      <p:pic>
        <p:nvPicPr>
          <p:cNvPr id="3" name="Picture 2" descr="https://timgsa.baidu.com/timg?image&amp;quality=80&amp;size=b9999_10000&amp;sec=1511503408174&amp;di=fabc7abab52011c38f7b9234784c5111&amp;imgtype=jpg&amp;src=http%3A%2F%2Fimg3.imgtn.bdimg.com%2Fit%2Fu%3D3164438773%2C652222125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814877"/>
            <a:ext cx="4824535" cy="275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timgsa.baidu.com/timg?image&amp;quality=80&amp;size=b9999_10000&amp;sec=1511503072020&amp;di=f80b8ff557fc672ae81bea5a0603e440&amp;imgtype=jpg&amp;src=http%3A%2F%2Fimg4.imgtn.bdimg.com%2Fit%2Fu%3D2189815654%2C3819371247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29084"/>
            <a:ext cx="4392488" cy="25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472608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十四、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基于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Yarn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的安装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9" y="1268760"/>
            <a:ext cx="4104456" cy="3106252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 rotWithShape="1">
          <a:blip r:embed="rId3"/>
          <a:srcRect r="31070"/>
          <a:stretch/>
        </p:blipFill>
        <p:spPr>
          <a:xfrm>
            <a:off x="2987824" y="4293096"/>
            <a:ext cx="5904655" cy="22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十四、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牛刀小试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440651"/>
            <a:ext cx="4580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通过</a:t>
            </a:r>
            <a:r>
              <a:rPr lang="en-US" altLang="zh-CN" sz="2400" b="1" dirty="0"/>
              <a:t>Spark</a:t>
            </a:r>
            <a:r>
              <a:rPr lang="zh-CN" altLang="en-US" sz="2400" b="1" dirty="0"/>
              <a:t>利用蒙特</a:t>
            </a:r>
            <a:r>
              <a:rPr lang="en-US" altLang="zh-CN" sz="2400" b="1" dirty="0"/>
              <a:t>·</a:t>
            </a:r>
            <a:r>
              <a:rPr lang="zh-CN" altLang="en-US" sz="2400" b="1" dirty="0"/>
              <a:t>卡罗算法求</a:t>
            </a:r>
            <a:r>
              <a:rPr lang="en-US" altLang="zh-CN" sz="2400" b="1" dirty="0"/>
              <a:t>PI</a:t>
            </a:r>
            <a:endParaRPr lang="zh-CN" altLang="en-US" sz="2400" b="1" dirty="0"/>
          </a:p>
        </p:txBody>
      </p:sp>
      <p:pic>
        <p:nvPicPr>
          <p:cNvPr id="8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3645024"/>
            <a:ext cx="8064896" cy="26642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1520" y="1872137"/>
            <a:ext cx="8280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/home/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bigdata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hadoop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/spark-2.1.1-bin-hadoop2.7/bin/spark-submit \</a:t>
            </a:r>
            <a:endParaRPr lang="zh-CN" altLang="zh-CN" sz="105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--class 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org.apache.spark.examples.SparkPi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\</a:t>
            </a:r>
            <a:endParaRPr lang="zh-CN" altLang="zh-CN" sz="105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--master yarn \</a:t>
            </a: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--deploy-mode client \</a:t>
            </a:r>
            <a:endParaRPr lang="zh-CN" altLang="zh-CN" sz="105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/home/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bigdata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hadoop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/spark-2.1.1-bin-hadoop2.7/examples/jars/spark-examples_2.11-2.1.1.jar  </a:t>
            </a:r>
            <a:r>
              <a:rPr lang="en-US" altLang="zh-CN" sz="1200" b="1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906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472608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十四、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基于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Yarn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的安装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719572" y="1326016"/>
            <a:ext cx="7704856" cy="201622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5023" y="3356992"/>
            <a:ext cx="8424936" cy="31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4088" y="508518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讲师：武玉飞   </a:t>
            </a:r>
            <a:endParaRPr lang="en-US" altLang="zh-CN" sz="4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16" y="38610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企业的业务数据流程是什么？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59632" y="20608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大数据怎么在企业中应用？</a:t>
            </a:r>
          </a:p>
        </p:txBody>
      </p:sp>
    </p:spTree>
    <p:extLst>
      <p:ext uri="{BB962C8B-B14F-4D97-AF65-F5344CB8AC3E}">
        <p14:creationId xmlns:p14="http://schemas.microsoft.com/office/powerpoint/2010/main" val="30557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61211" y="764704"/>
            <a:ext cx="4221662" cy="47839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课程内容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8229600" cy="488115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的产生背景</a:t>
            </a:r>
            <a:endParaRPr lang="zh-CN" altLang="en-US" sz="28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是什么东西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的特点</a:t>
            </a:r>
            <a:endParaRPr lang="zh-CN" altLang="en-US" sz="28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的安装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 Shell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小试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提交应用程序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IDEA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环境应用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4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32866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一、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的产生背景</a:t>
            </a:r>
          </a:p>
        </p:txBody>
      </p:sp>
      <p:sp>
        <p:nvSpPr>
          <p:cNvPr id="2" name="矩形 1"/>
          <p:cNvSpPr/>
          <p:nvPr/>
        </p:nvSpPr>
        <p:spPr>
          <a:xfrm>
            <a:off x="6084168" y="4005064"/>
            <a:ext cx="2831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宋体" panose="02010600030101010101" pitchFamily="2" charset="-122"/>
              </a:rPr>
              <a:t>迭代式计算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endParaRPr lang="en-US" altLang="zh-CN" sz="2400" b="1" dirty="0">
              <a:ea typeface="宋体" panose="02010600030101010101" pitchFamily="2" charset="-122"/>
            </a:endParaRPr>
          </a:p>
          <a:p>
            <a:r>
              <a:rPr lang="zh-CN" altLang="en-US" sz="2400" b="1" dirty="0">
                <a:ea typeface="宋体" panose="02010600030101010101" pitchFamily="2" charset="-122"/>
              </a:rPr>
              <a:t>交互式数据挖掘</a:t>
            </a:r>
            <a:endParaRPr lang="en-US" altLang="zh-CN" sz="2400" b="1" dirty="0">
              <a:ea typeface="宋体" panose="02010600030101010101" pitchFamily="2" charset="-122"/>
            </a:endParaRPr>
          </a:p>
        </p:txBody>
      </p:sp>
      <p:pic>
        <p:nvPicPr>
          <p:cNvPr id="5" name="Picture 194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288845"/>
            <a:ext cx="7436642" cy="1728192"/>
          </a:xfrm>
          <a:prstGeom prst="rect">
            <a:avLst/>
          </a:prstGeom>
        </p:spPr>
      </p:pic>
      <p:pic>
        <p:nvPicPr>
          <p:cNvPr id="6" name="图片 5" descr="Image titl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01890"/>
            <a:ext cx="5040560" cy="175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Image titl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2" y="4737156"/>
            <a:ext cx="5112569" cy="1863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二、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是什么</a:t>
            </a:r>
          </a:p>
        </p:txBody>
      </p:sp>
      <p:pic>
        <p:nvPicPr>
          <p:cNvPr id="3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6" y="3127990"/>
            <a:ext cx="5533390" cy="28486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539552" y="2024262"/>
            <a:ext cx="244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http://spark.apache.org</a:t>
            </a:r>
            <a:endParaRPr lang="zh-CN" altLang="en-US" dirty="0"/>
          </a:p>
        </p:txBody>
      </p:sp>
      <p:pic>
        <p:nvPicPr>
          <p:cNvPr id="6" name="图片 5" descr="QQ截图201512071129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68760"/>
            <a:ext cx="5275580" cy="166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5819465" y="2907292"/>
            <a:ext cx="31683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b="1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、软件栈中所有的程序库和高级组件</a:t>
            </a:r>
            <a:r>
              <a:rPr lang="zh-CN" altLang="zh-CN" b="1" spc="50" dirty="0">
                <a:ea typeface="Times New Roman" panose="02020603050405020304" pitchFamily="18" charset="0"/>
              </a:rPr>
              <a:t> </a:t>
            </a:r>
            <a:r>
              <a:rPr lang="zh-CN" altLang="zh-CN" b="1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都可以从下层的改进中获益。</a:t>
            </a:r>
            <a:endParaRPr lang="en-US" altLang="zh-CN" b="1" spc="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spc="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b="1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、运行整个软件栈的代价变小了。不需要运行</a:t>
            </a:r>
            <a:r>
              <a:rPr lang="en-US" altLang="zh-CN" b="1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b="1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b="1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b="1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套独立的软件系统了，一个机构只需要运行一套软件系统即可。系统的部署、维护、测试、支持等大大缩减。</a:t>
            </a:r>
            <a:endParaRPr lang="en-US" altLang="zh-CN" b="1" spc="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spc="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b="1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、能够构建出无缝整合不同处理模型的应用。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107504" y="5992791"/>
            <a:ext cx="240001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355600">
              <a:lnSpc>
                <a:spcPct val="150000"/>
              </a:lnSpc>
              <a:spcAft>
                <a:spcPts val="0"/>
              </a:spcAft>
            </a:pPr>
            <a:r>
              <a:rPr lang="zh-CN" altLang="zh-CN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数据科学任务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43808" y="5988299"/>
            <a:ext cx="24000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</a:t>
            </a:r>
            <a:r>
              <a:rPr lang="zh-CN" altLang="en-US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处理</a:t>
            </a:r>
            <a:r>
              <a:rPr lang="zh-CN" altLang="zh-CN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任务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2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三、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的安装</a:t>
            </a:r>
          </a:p>
        </p:txBody>
      </p:sp>
      <p:pic>
        <p:nvPicPr>
          <p:cNvPr id="3" name="Picture 199" descr="../../../../../../Desktop/cluster-overview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59" y="1411212"/>
            <a:ext cx="5580380" cy="2677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917376" y="4186088"/>
            <a:ext cx="5531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Local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Local-Cluster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spc="5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Standalone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Yarn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Mesos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4794327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节点主要运行集群管理器的中心化部分，所承载的作用是分配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Application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节点，维护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节点，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Driver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Application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的状态。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5679565"/>
            <a:ext cx="375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zh-CN" spc="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节点负责具体的业务运行。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014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三、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的安装</a:t>
            </a:r>
          </a:p>
        </p:txBody>
      </p:sp>
      <p:pic>
        <p:nvPicPr>
          <p:cNvPr id="2050" name="Picture 2" descr="https://timgsa.baidu.com/timg?image&amp;quality=80&amp;size=b9999_10000&amp;sec=1511503072020&amp;di=f80b8ff557fc672ae81bea5a0603e440&amp;imgtype=jpg&amp;src=http%3A%2F%2Fimg4.imgtn.bdimg.com%2Fit%2Fu%3D2189815654%2C3819371247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80920" cy="487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四、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牛刀小试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440651"/>
            <a:ext cx="4580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通过</a:t>
            </a:r>
            <a:r>
              <a:rPr lang="en-US" altLang="zh-CN" sz="2400" b="1" dirty="0"/>
              <a:t>Spark</a:t>
            </a:r>
            <a:r>
              <a:rPr lang="zh-CN" altLang="en-US" sz="2400" b="1" dirty="0"/>
              <a:t>利用蒙特</a:t>
            </a:r>
            <a:r>
              <a:rPr lang="en-US" altLang="zh-CN" sz="2400" b="1" dirty="0"/>
              <a:t>·</a:t>
            </a:r>
            <a:r>
              <a:rPr lang="zh-CN" altLang="en-US" sz="2400" b="1" dirty="0"/>
              <a:t>卡罗算法求</a:t>
            </a:r>
            <a:r>
              <a:rPr lang="en-US" altLang="zh-CN" sz="2400" b="1" dirty="0"/>
              <a:t>PI</a:t>
            </a:r>
            <a:endParaRPr lang="zh-CN" altLang="en-US" sz="2400" b="1" dirty="0"/>
          </a:p>
        </p:txBody>
      </p:sp>
      <p:pic>
        <p:nvPicPr>
          <p:cNvPr id="8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3789040"/>
            <a:ext cx="8064896" cy="26642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1520" y="1872137"/>
            <a:ext cx="8280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/home/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bigdata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hadoop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/spark-2.1.1-bin-hadoop2.7/bin/spark-submit \</a:t>
            </a:r>
            <a:endParaRPr lang="zh-CN" altLang="zh-CN" sz="105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--class 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org.apache.spark.examples.SparkPi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\</a:t>
            </a:r>
            <a:endParaRPr lang="zh-CN" altLang="zh-CN" sz="105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--master spark://master01:7077 \</a:t>
            </a:r>
            <a:endParaRPr lang="zh-CN" altLang="zh-CN" sz="105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--executor-memory 1G \</a:t>
            </a:r>
            <a:endParaRPr lang="zh-CN" altLang="zh-CN" sz="105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--total-executor-cores 2 \</a:t>
            </a:r>
            <a:endParaRPr lang="zh-CN" altLang="zh-CN" sz="105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3556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/home/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bigdata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1200" b="1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hadoop</a:t>
            </a:r>
            <a:r>
              <a:rPr lang="en-US" altLang="zh-CN" sz="1200" b="1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/spark-2.1.1-bin-hadoop2.7/examples/jars/spark-examples_2.11-2.1.1.jar  </a:t>
            </a:r>
            <a:r>
              <a:rPr lang="en-US" altLang="zh-CN" sz="1200" b="1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41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theme/theme1.xml><?xml version="1.0" encoding="utf-8"?>
<a:theme xmlns:a="http://schemas.openxmlformats.org/drawingml/2006/main" name="PPT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Calibri"/>
        <a:ea typeface="Arial Unicode MS"/>
        <a:cs typeface=""/>
      </a:majorFont>
      <a:minorFont>
        <a:latin typeface="Calibri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6984</TotalTime>
  <Words>1102</Words>
  <Application>Microsoft Office PowerPoint</Application>
  <PresentationFormat>全屏显示(4:3)</PresentationFormat>
  <Paragraphs>129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 Unicode MS</vt:lpstr>
      <vt:lpstr>楷体</vt:lpstr>
      <vt:lpstr>宋体</vt:lpstr>
      <vt:lpstr>Microsoft YaHei</vt:lpstr>
      <vt:lpstr>Arial</vt:lpstr>
      <vt:lpstr>Calibri</vt:lpstr>
      <vt:lpstr>Consolas</vt:lpstr>
      <vt:lpstr>Courier New</vt:lpstr>
      <vt:lpstr>Lucida Console</vt:lpstr>
      <vt:lpstr>Times New Roman</vt:lpstr>
      <vt:lpstr>Wingdings</vt:lpstr>
      <vt:lpstr>PPT模板</vt:lpstr>
      <vt:lpstr>SPARK基础解析</vt:lpstr>
      <vt:lpstr>题西林壁</vt:lpstr>
      <vt:lpstr>PowerPoint 演示文稿</vt:lpstr>
      <vt:lpstr>课程内容</vt:lpstr>
      <vt:lpstr>一、SPARK的产生背景</vt:lpstr>
      <vt:lpstr>二、SPARK是什么</vt:lpstr>
      <vt:lpstr>三、SPARK的安装</vt:lpstr>
      <vt:lpstr>三、SPARK的安装</vt:lpstr>
      <vt:lpstr>四、Spark 牛刀小试</vt:lpstr>
      <vt:lpstr>四、Spark Shell WordCount</vt:lpstr>
      <vt:lpstr>四、Spark Shell WordCount</vt:lpstr>
      <vt:lpstr>五、怎么看运行日志？</vt:lpstr>
      <vt:lpstr>六、再次运行WordCount</vt:lpstr>
      <vt:lpstr>七、SPARK的HA怎么配置？</vt:lpstr>
      <vt:lpstr>八、再次运行WordCount</vt:lpstr>
      <vt:lpstr>九、IDEA怎么编写Spark应用程序</vt:lpstr>
      <vt:lpstr>十、IDEA环境打包应用</vt:lpstr>
      <vt:lpstr>十一、提交应用程序概述</vt:lpstr>
      <vt:lpstr>十一、提交应用程序概述</vt:lpstr>
      <vt:lpstr>十二、IDEA本地调试【local】</vt:lpstr>
      <vt:lpstr>十三、IDEA远程调试</vt:lpstr>
      <vt:lpstr>十四、SPARK基于Yarn的安装</vt:lpstr>
      <vt:lpstr>十四、Yarn与Standalone对比</vt:lpstr>
      <vt:lpstr>十四、SPARK基于Yarn的安装</vt:lpstr>
      <vt:lpstr>十四、Spark 牛刀小试</vt:lpstr>
      <vt:lpstr>十四、SPARK基于Yarn的安装</vt:lpstr>
      <vt:lpstr>PowerPoint 演示文稿</vt:lpstr>
    </vt:vector>
  </TitlesOfParts>
  <Company>WwW.YlmF.CoM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petrelsky5</dc:creator>
  <cp:lastModifiedBy>武玉飞</cp:lastModifiedBy>
  <cp:revision>656</cp:revision>
  <dcterms:created xsi:type="dcterms:W3CDTF">2012-08-05T14:09:30Z</dcterms:created>
  <dcterms:modified xsi:type="dcterms:W3CDTF">2018-03-31T07:50:48Z</dcterms:modified>
</cp:coreProperties>
</file>